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15" autoAdjust="0"/>
    <p:restoredTop sz="94660"/>
  </p:normalViewPr>
  <p:slideViewPr>
    <p:cSldViewPr>
      <p:cViewPr varScale="1">
        <p:scale>
          <a:sx n="86" d="100"/>
          <a:sy n="86" d="100"/>
        </p:scale>
        <p:origin x="2024" y="8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0719-48DC-45FD-BFF0-43CC852F1AAD}" type="datetimeFigureOut">
              <a:rPr lang="fr-CH" smtClean="0"/>
              <a:t>09.02.2015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23DE2-401D-46D9-B9BA-5ACF6AB1828C}" type="slidenum">
              <a:rPr lang="fr-CH" smtClean="0"/>
              <a:t>‹N°›</a:t>
            </a:fld>
            <a:endParaRPr lang="fr-CH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409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0719-48DC-45FD-BFF0-43CC852F1AAD}" type="datetimeFigureOut">
              <a:rPr lang="fr-CH" smtClean="0"/>
              <a:t>09.02.2015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23DE2-401D-46D9-B9BA-5ACF6AB1828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6284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0719-48DC-45FD-BFF0-43CC852F1AAD}" type="datetimeFigureOut">
              <a:rPr lang="fr-CH" smtClean="0"/>
              <a:t>09.02.2015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23DE2-401D-46D9-B9BA-5ACF6AB1828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92057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0719-48DC-45FD-BFF0-43CC852F1AAD}" type="datetimeFigureOut">
              <a:rPr lang="fr-CH" smtClean="0"/>
              <a:t>09.02.2015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23DE2-401D-46D9-B9BA-5ACF6AB1828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10053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0719-48DC-45FD-BFF0-43CC852F1AAD}" type="datetimeFigureOut">
              <a:rPr lang="fr-CH" smtClean="0"/>
              <a:t>09.02.2015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23DE2-401D-46D9-B9BA-5ACF6AB1828C}" type="slidenum">
              <a:rPr lang="fr-CH" smtClean="0"/>
              <a:t>‹N°›</a:t>
            </a:fld>
            <a:endParaRPr lang="fr-CH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1524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0719-48DC-45FD-BFF0-43CC852F1AAD}" type="datetimeFigureOut">
              <a:rPr lang="fr-CH" smtClean="0"/>
              <a:t>09.02.2015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23DE2-401D-46D9-B9BA-5ACF6AB1828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52683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0719-48DC-45FD-BFF0-43CC852F1AAD}" type="datetimeFigureOut">
              <a:rPr lang="fr-CH" smtClean="0"/>
              <a:t>09.02.2015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23DE2-401D-46D9-B9BA-5ACF6AB1828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41083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0719-48DC-45FD-BFF0-43CC852F1AAD}" type="datetimeFigureOut">
              <a:rPr lang="fr-CH" smtClean="0"/>
              <a:t>09.02.2015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23DE2-401D-46D9-B9BA-5ACF6AB1828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3608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0719-48DC-45FD-BFF0-43CC852F1AAD}" type="datetimeFigureOut">
              <a:rPr lang="fr-CH" smtClean="0"/>
              <a:t>09.02.2015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23DE2-401D-46D9-B9BA-5ACF6AB1828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96006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D670719-48DC-45FD-BFF0-43CC852F1AAD}" type="datetimeFigureOut">
              <a:rPr lang="fr-CH" smtClean="0"/>
              <a:t>09.02.2015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423DE2-401D-46D9-B9BA-5ACF6AB1828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7113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0719-48DC-45FD-BFF0-43CC852F1AAD}" type="datetimeFigureOut">
              <a:rPr lang="fr-CH" smtClean="0"/>
              <a:t>09.02.2015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23DE2-401D-46D9-B9BA-5ACF6AB1828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30565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D670719-48DC-45FD-BFF0-43CC852F1AAD}" type="datetimeFigureOut">
              <a:rPr lang="fr-CH" smtClean="0"/>
              <a:t>09.02.2015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9423DE2-401D-46D9-B9BA-5ACF6AB1828C}" type="slidenum">
              <a:rPr lang="fr-CH" smtClean="0"/>
              <a:t>‹N°›</a:t>
            </a:fld>
            <a:endParaRPr lang="fr-CH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5996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asedswiss.org/index.php/fr/component/content/article/43-homepage/155-decouvrez-ased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74273" y="906979"/>
            <a:ext cx="7543800" cy="1909976"/>
          </a:xfrm>
        </p:spPr>
        <p:txBody>
          <a:bodyPr>
            <a:normAutofit/>
          </a:bodyPr>
          <a:lstStyle/>
          <a:p>
            <a:pPr algn="ctr">
              <a:spcBef>
                <a:spcPts val="1200"/>
              </a:spcBef>
            </a:pPr>
            <a:r>
              <a:rPr lang="fr-CH" sz="6600" b="1" dirty="0" smtClean="0">
                <a:solidFill>
                  <a:schemeClr val="tx1"/>
                </a:solidFill>
              </a:rPr>
              <a:t>Projet</a:t>
            </a:r>
            <a:r>
              <a:rPr lang="fr-CH" sz="6600" b="1" dirty="0" smtClean="0">
                <a:solidFill>
                  <a:schemeClr val="accent2"/>
                </a:solidFill>
              </a:rPr>
              <a:t/>
            </a:r>
            <a:br>
              <a:rPr lang="fr-CH" sz="6600" b="1" dirty="0" smtClean="0">
                <a:solidFill>
                  <a:schemeClr val="accent2"/>
                </a:solidFill>
              </a:rPr>
            </a:br>
            <a:r>
              <a:rPr lang="fr-CH" sz="66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Ancre-Madagascar</a:t>
            </a:r>
            <a:endParaRPr lang="fr-CH" sz="66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Image 2" descr="http://www.asedswiss.org/images/lofthumbs/960x286/images/Carousel_Dcouvrez_ASED_copie.jpg">
            <a:hlinkClick r:id="rId2" tooltip="&quot;Découvrez ASED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71641"/>
            <a:ext cx="9144000" cy="2808311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 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1104900" cy="96393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3923928" y="260648"/>
            <a:ext cx="4932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« Le voyage est un </a:t>
            </a:r>
            <a:r>
              <a:rPr lang="fr-FR" b="1" dirty="0">
                <a:solidFill>
                  <a:schemeClr val="accent2"/>
                </a:solidFill>
              </a:rPr>
              <a:t>retour </a:t>
            </a:r>
            <a:r>
              <a:rPr lang="fr-FR" b="1" dirty="0"/>
              <a:t>vers </a:t>
            </a:r>
            <a:r>
              <a:rPr lang="fr-FR" b="1" dirty="0">
                <a:solidFill>
                  <a:schemeClr val="accent2"/>
                </a:solidFill>
              </a:rPr>
              <a:t>l'essentiel</a:t>
            </a:r>
            <a:r>
              <a:rPr lang="fr-FR" b="1" dirty="0"/>
              <a:t>.  </a:t>
            </a:r>
            <a:r>
              <a:rPr lang="fr-FR" b="1" dirty="0" smtClean="0"/>
              <a:t>»</a:t>
            </a:r>
            <a:endParaRPr lang="fr-CH" dirty="0"/>
          </a:p>
          <a:p>
            <a:r>
              <a:rPr lang="fr-CH" b="1" dirty="0"/>
              <a:t>	</a:t>
            </a:r>
            <a:r>
              <a:rPr lang="fr-CH" b="1" dirty="0" smtClean="0"/>
              <a:t>		</a:t>
            </a:r>
            <a:r>
              <a:rPr lang="fr-FR" b="1" dirty="0" smtClean="0"/>
              <a:t>Proverbe </a:t>
            </a:r>
            <a:r>
              <a:rPr lang="fr-FR" b="1" dirty="0"/>
              <a:t>tibétain </a:t>
            </a:r>
            <a:endParaRPr lang="fr-CH" dirty="0"/>
          </a:p>
        </p:txBody>
      </p:sp>
      <p:sp>
        <p:nvSpPr>
          <p:cNvPr id="7" name="Rectangle 6"/>
          <p:cNvSpPr/>
          <p:nvPr/>
        </p:nvSpPr>
        <p:spPr>
          <a:xfrm>
            <a:off x="2627783" y="3068960"/>
            <a:ext cx="45720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800" b="1" dirty="0">
                <a:latin typeface="Calibri" panose="020F0502020204030204" pitchFamily="34" charset="0"/>
              </a:rPr>
              <a:t>une aventure </a:t>
            </a:r>
            <a:r>
              <a:rPr lang="fr-CH" sz="2800" b="1" dirty="0" smtClean="0">
                <a:latin typeface="Calibri" panose="020F0502020204030204" pitchFamily="34" charset="0"/>
              </a:rPr>
              <a:t>participative…..</a:t>
            </a:r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61569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574387" y="980728"/>
            <a:ext cx="8280920" cy="709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dirty="0"/>
              <a:t>Favoriser le processus de réinsertion socioprofessionnelle des résidents au travers d’un voyage outre-mer</a:t>
            </a:r>
            <a:endParaRPr lang="fr-CH" sz="14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20520" y="476672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chemeClr val="accent2"/>
                </a:solidFill>
              </a:rPr>
              <a:t>Objectif général du projet</a:t>
            </a:r>
            <a:endParaRPr lang="fr-CH" sz="2400" b="1" dirty="0">
              <a:solidFill>
                <a:schemeClr val="accent2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57898" y="2924944"/>
            <a:ext cx="8118557" cy="2783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/>
              <a:buChar char=""/>
            </a:pPr>
            <a:r>
              <a:rPr lang="fr-FR" dirty="0"/>
              <a:t>Renforcer la confiance  en soi  et l’autonomie des résidents  via leur  participation à la construction du projet</a:t>
            </a:r>
            <a:endParaRPr lang="fr-CH" sz="1400" dirty="0"/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/>
              <a:buChar char=""/>
            </a:pPr>
            <a:r>
              <a:rPr lang="fr-FR" dirty="0"/>
              <a:t>Renforcer l’estime de soi par le développement du sentiment d’utilité au travers de l’implication  dans une action d’aide au développement/humanitaire</a:t>
            </a:r>
            <a:endParaRPr lang="fr-CH" sz="1400" dirty="0"/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/>
              <a:buChar char=""/>
            </a:pPr>
            <a:r>
              <a:rPr lang="fr-FR" dirty="0"/>
              <a:t>Découvrir d’autres réalités dans la prise en charge socio-sanitaire  et de l’alcoologie</a:t>
            </a:r>
            <a:endParaRPr lang="fr-CH" sz="1400" dirty="0"/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/>
              <a:buChar char=""/>
            </a:pPr>
            <a:r>
              <a:rPr lang="fr-FR" dirty="0"/>
              <a:t>Renforcer la motivation au changement</a:t>
            </a:r>
            <a:endParaRPr lang="fr-CH" sz="14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57899" y="2276872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chemeClr val="accent2"/>
                </a:solidFill>
              </a:rPr>
              <a:t>Objectifs spécifiques du projet</a:t>
            </a:r>
            <a:endParaRPr lang="fr-CH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72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56719" y="724634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2800" b="1" dirty="0" smtClean="0">
                <a:solidFill>
                  <a:schemeClr val="accent2"/>
                </a:solidFill>
              </a:rPr>
              <a:t>Résultats attendus</a:t>
            </a:r>
            <a:endParaRPr lang="fr-CH" sz="2800" b="1" dirty="0">
              <a:solidFill>
                <a:schemeClr val="accent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6719" y="1628800"/>
            <a:ext cx="763284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  <a:buFont typeface="Wingdings"/>
              <a:buChar char=""/>
            </a:pPr>
            <a:r>
              <a:rPr lang="fr-FR" sz="2400" dirty="0"/>
              <a:t>Les résidents ont développé leur capacité d’action</a:t>
            </a:r>
            <a:endParaRPr lang="fr-CH" sz="2400" dirty="0"/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  <a:buFont typeface="Wingdings"/>
              <a:buChar char=""/>
            </a:pPr>
            <a:r>
              <a:rPr lang="fr-FR" sz="2400" dirty="0"/>
              <a:t>Les résidents ont renforcé leur autonomie</a:t>
            </a:r>
            <a:endParaRPr lang="fr-CH" dirty="0"/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  <a:buFont typeface="Wingdings"/>
              <a:buChar char=""/>
            </a:pPr>
            <a:r>
              <a:rPr lang="fr-FR" sz="2400" dirty="0"/>
              <a:t>Les résidents ont amélioré leur estime de soi</a:t>
            </a:r>
            <a:endParaRPr lang="fr-CH" dirty="0"/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  <a:buFont typeface="Wingdings"/>
              <a:buChar char=""/>
            </a:pPr>
            <a:r>
              <a:rPr lang="fr-FR" sz="2400" dirty="0"/>
              <a:t>Prise de conscience de l’importance du contexte dans une démarche de changement</a:t>
            </a:r>
            <a:endParaRPr lang="fr-CH" dirty="0"/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  <a:buFont typeface="Wingdings"/>
              <a:buChar char=""/>
            </a:pPr>
            <a:r>
              <a:rPr lang="fr-FR" sz="2400" dirty="0"/>
              <a:t>Transfert des connaissances, expériences et ressources pertinentes à la réalisation du projet de vie de chaque résident.</a:t>
            </a:r>
            <a:endParaRPr lang="fr-CH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6377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50683" y="201414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 smtClean="0">
                <a:solidFill>
                  <a:schemeClr val="accent2"/>
                </a:solidFill>
              </a:rPr>
              <a:t>Dates prévues</a:t>
            </a:r>
            <a:endParaRPr lang="fr-CH" sz="2800" b="1" dirty="0">
              <a:solidFill>
                <a:schemeClr val="accent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68698" y="77386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Clr>
                <a:schemeClr val="accent2"/>
              </a:buClr>
              <a:buFont typeface="Wingdings"/>
              <a:buChar char=""/>
            </a:pPr>
            <a:r>
              <a:rPr lang="fr-CH" sz="2400" dirty="0" smtClean="0"/>
              <a:t>Du 21 avril au 14 mai 2015</a:t>
            </a:r>
            <a:endParaRPr lang="fr-CH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79716" y="1340768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 smtClean="0">
                <a:solidFill>
                  <a:schemeClr val="accent2"/>
                </a:solidFill>
              </a:rPr>
              <a:t>Participant(e)s</a:t>
            </a:r>
            <a:endParaRPr lang="fr-CH" sz="2800" b="1" dirty="0">
              <a:solidFill>
                <a:schemeClr val="accent2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706304" y="2060848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fr-CH" sz="2400" dirty="0" smtClean="0"/>
              <a:t>9 pensionnaires</a:t>
            </a:r>
          </a:p>
          <a:p>
            <a:pPr marL="285750" indent="-285750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fr-CH" sz="2400" dirty="0" smtClean="0"/>
              <a:t>3 personnes encadrantes</a:t>
            </a:r>
            <a:endParaRPr lang="fr-CH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600194" y="3068960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 smtClean="0">
                <a:solidFill>
                  <a:schemeClr val="accent2"/>
                </a:solidFill>
              </a:rPr>
              <a:t>Organisateur du voyage</a:t>
            </a:r>
            <a:endParaRPr lang="fr-CH" sz="2800" b="1" dirty="0">
              <a:solidFill>
                <a:schemeClr val="accent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15816" y="3861048"/>
            <a:ext cx="44216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2400" b="1" dirty="0"/>
              <a:t>TERRES SAUVAGES SA</a:t>
            </a:r>
          </a:p>
          <a:p>
            <a:r>
              <a:rPr lang="fr-CH" sz="2400" b="1" dirty="0"/>
              <a:t>51 Rue Prévost Martin</a:t>
            </a:r>
          </a:p>
          <a:p>
            <a:r>
              <a:rPr lang="fr-CH" sz="2400" b="1" dirty="0"/>
              <a:t>1205 Genève</a:t>
            </a:r>
            <a:endParaRPr lang="fr-CH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716" y="3861048"/>
            <a:ext cx="1491959" cy="1344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650683" y="5301208"/>
            <a:ext cx="75921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dirty="0" smtClean="0"/>
              <a:t>Guide accompagnateur francophone pour tous</a:t>
            </a:r>
            <a:r>
              <a:rPr lang="fr-CH" dirty="0"/>
              <a:t> </a:t>
            </a:r>
            <a:r>
              <a:rPr lang="fr-CH" dirty="0" smtClean="0"/>
              <a:t>les</a:t>
            </a:r>
            <a:r>
              <a:rPr lang="fr-CH" dirty="0"/>
              <a:t> </a:t>
            </a:r>
            <a:r>
              <a:rPr lang="fr-CH" dirty="0" smtClean="0"/>
              <a:t>trajets</a:t>
            </a:r>
          </a:p>
          <a:p>
            <a:r>
              <a:rPr lang="fr-CH" dirty="0" smtClean="0"/>
              <a:t>Assurance annulation voyage et rapatriement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81614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404664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chemeClr val="accent2"/>
                </a:solidFill>
              </a:rPr>
              <a:t>Déroulement du voyage</a:t>
            </a:r>
            <a:endParaRPr lang="fr-CH" sz="2400" b="1" dirty="0">
              <a:solidFill>
                <a:schemeClr val="accent2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83568" y="1196752"/>
            <a:ext cx="799288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CH" dirty="0" smtClean="0"/>
              <a:t>Semaine 1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CH" dirty="0" smtClean="0"/>
              <a:t>Intégration et découverte du contexte Malgache et visites de centres socio-sanitaires et alcoologiques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CH" dirty="0" smtClean="0"/>
              <a:t>Semaine 2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CH" dirty="0" smtClean="0"/>
              <a:t>Soutien d’un projet de l’ONG Bel Avenir -ferme école à Fianarantsoa (travaux manuels, peinture, construction, agriculture)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CH" dirty="0" smtClean="0"/>
              <a:t>Semaine 3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CH" dirty="0" smtClean="0"/>
              <a:t>Visite de la région </a:t>
            </a:r>
            <a:r>
              <a:rPr lang="fr-CH" smtClean="0"/>
              <a:t>et parcs </a:t>
            </a:r>
            <a:r>
              <a:rPr lang="fr-CH" dirty="0" smtClean="0"/>
              <a:t>nationaux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93751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467544" y="1035402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2800" b="1" dirty="0">
                <a:solidFill>
                  <a:schemeClr val="accent2"/>
                </a:solidFill>
              </a:rPr>
              <a:t>u</a:t>
            </a:r>
            <a:r>
              <a:rPr lang="fr-CH" sz="2800" b="1" dirty="0" smtClean="0">
                <a:solidFill>
                  <a:schemeClr val="accent2"/>
                </a:solidFill>
              </a:rPr>
              <a:t>ne expérience pilote pour toutes et tous</a:t>
            </a:r>
            <a:endParaRPr lang="fr-CH" sz="2800" b="1" dirty="0">
              <a:solidFill>
                <a:schemeClr val="accent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9806" y="404664"/>
            <a:ext cx="43797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800" b="1" dirty="0">
                <a:latin typeface="Calibri" panose="020F0502020204030204" pitchFamily="34" charset="0"/>
              </a:rPr>
              <a:t>une aventure </a:t>
            </a:r>
            <a:r>
              <a:rPr lang="fr-CH" sz="2800" b="1" dirty="0" smtClean="0">
                <a:latin typeface="Calibri" panose="020F0502020204030204" pitchFamily="34" charset="0"/>
              </a:rPr>
              <a:t>participative…</a:t>
            </a:r>
            <a:endParaRPr lang="fr-CH" sz="2800" dirty="0"/>
          </a:p>
        </p:txBody>
      </p:sp>
      <p:sp>
        <p:nvSpPr>
          <p:cNvPr id="9" name="ZoneTexte 8"/>
          <p:cNvSpPr txBox="1"/>
          <p:nvPr/>
        </p:nvSpPr>
        <p:spPr>
          <a:xfrm>
            <a:off x="480903" y="1700808"/>
            <a:ext cx="820891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 smtClean="0"/>
              <a:t>Implication des pensionnaires au projet:</a:t>
            </a:r>
          </a:p>
          <a:p>
            <a:r>
              <a:rPr lang="fr-CH" sz="2800" b="1" dirty="0">
                <a:solidFill>
                  <a:schemeClr val="accent2"/>
                </a:solidFill>
              </a:rPr>
              <a:t>dans toutes les étapes: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sz="2400" dirty="0" smtClean="0"/>
              <a:t>Choix du pays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sz="2400" dirty="0" smtClean="0"/>
              <a:t>Choix des activités sur place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sz="2400" dirty="0" smtClean="0"/>
              <a:t>Elaboration du document de projet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sz="2400" dirty="0" smtClean="0"/>
              <a:t>Elaboration budget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sz="2400" dirty="0" smtClean="0"/>
              <a:t>Activités de recherches de fonds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sz="2400" dirty="0" smtClean="0"/>
              <a:t>Recherches monographiques du contexte de Madagascar en vue de la préparation au voyage et exposé aux autres participants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sz="2400" dirty="0" smtClean="0"/>
              <a:t>Mini-reportage et évaluation du projet</a:t>
            </a:r>
          </a:p>
          <a:p>
            <a:endParaRPr lang="fr-CH" sz="2400" dirty="0" smtClean="0"/>
          </a:p>
          <a:p>
            <a:endParaRPr lang="fr-CH" sz="2400" dirty="0" smtClean="0"/>
          </a:p>
          <a:p>
            <a:endParaRPr lang="fr-CH" sz="2400" dirty="0" smtClean="0"/>
          </a:p>
        </p:txBody>
      </p:sp>
    </p:spTree>
    <p:extLst>
      <p:ext uri="{BB962C8B-B14F-4D97-AF65-F5344CB8AC3E}">
        <p14:creationId xmlns:p14="http://schemas.microsoft.com/office/powerpoint/2010/main" val="170111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39552" y="404664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C00000"/>
                </a:solidFill>
              </a:rPr>
              <a:t>Réalisés jusqu’à maintenant par les pensionnaires</a:t>
            </a:r>
          </a:p>
          <a:p>
            <a:pPr algn="r"/>
            <a:r>
              <a:rPr lang="fr-CH" sz="2400" b="1" dirty="0" smtClean="0">
                <a:solidFill>
                  <a:srgbClr val="C00000"/>
                </a:solidFill>
              </a:rPr>
              <a:t>(depuis le 1</a:t>
            </a:r>
            <a:r>
              <a:rPr lang="fr-CH" sz="2400" b="1" baseline="30000" dirty="0" smtClean="0">
                <a:solidFill>
                  <a:srgbClr val="C00000"/>
                </a:solidFill>
              </a:rPr>
              <a:t>er</a:t>
            </a:r>
            <a:r>
              <a:rPr lang="fr-CH" sz="2400" b="1" dirty="0" smtClean="0">
                <a:solidFill>
                  <a:srgbClr val="C00000"/>
                </a:solidFill>
              </a:rPr>
              <a:t>.10.14)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83568" y="1240063"/>
            <a:ext cx="78488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dirty="0"/>
              <a:t>17 réunions de </a:t>
            </a:r>
            <a:r>
              <a:rPr lang="fr-CH" dirty="0" smtClean="0"/>
              <a:t>planification </a:t>
            </a:r>
            <a:r>
              <a:rPr lang="fr-CH" dirty="0"/>
              <a:t>et </a:t>
            </a:r>
            <a:r>
              <a:rPr lang="fr-CH" dirty="0" smtClean="0"/>
              <a:t>coordination (une x par semaine)</a:t>
            </a:r>
            <a:endParaRPr lang="fr-CH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dirty="0" smtClean="0"/>
              <a:t>Création d’une association de soutien aux projets de la Maison de l’Ancre: «Les Passagers de l’Ancre»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dirty="0" smtClean="0"/>
              <a:t>Vente de pâtisseries dans des marchés et stand Maison de l’Ancre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dirty="0" smtClean="0"/>
              <a:t>Soirée Jass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dirty="0" smtClean="0"/>
              <a:t>Site internet spécifique au projet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dirty="0" smtClean="0"/>
              <a:t>Présentation thématiques vestimentaire et sécurité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dirty="0" smtClean="0"/>
              <a:t>Tombola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dirty="0" smtClean="0"/>
              <a:t>Recherche de fonds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19572" y="4509120"/>
            <a:ext cx="7848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dirty="0" smtClean="0"/>
              <a:t>Soirées Jass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dirty="0" smtClean="0"/>
              <a:t>Soirée Malgache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dirty="0" smtClean="0"/>
              <a:t>Stand de vente de pâtisseries (</a:t>
            </a:r>
            <a:r>
              <a:rPr lang="fr-CH" dirty="0" err="1" smtClean="0"/>
              <a:t>Plainpalais</a:t>
            </a:r>
            <a:r>
              <a:rPr lang="fr-CH" dirty="0" smtClean="0"/>
              <a:t> et Rive)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dirty="0" smtClean="0"/>
              <a:t>Suivi recherche de fonds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fr-CH" dirty="0" smtClean="0"/>
              <a:t>Entrevue à Radio Cité (président de l’Association et M. </a:t>
            </a:r>
            <a:r>
              <a:rPr lang="fr-CH" dirty="0" err="1" smtClean="0"/>
              <a:t>Pilleul</a:t>
            </a:r>
            <a:r>
              <a:rPr lang="fr-CH" dirty="0" smtClean="0"/>
              <a:t>)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15066" y="3933056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>
                <a:solidFill>
                  <a:srgbClr val="C00000"/>
                </a:solidFill>
              </a:rPr>
              <a:t>Tout prochainement</a:t>
            </a:r>
          </a:p>
        </p:txBody>
      </p:sp>
    </p:spTree>
    <p:extLst>
      <p:ext uri="{BB962C8B-B14F-4D97-AF65-F5344CB8AC3E}">
        <p14:creationId xmlns:p14="http://schemas.microsoft.com/office/powerpoint/2010/main" val="355880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11560" y="548680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C00000"/>
                </a:solidFill>
              </a:rPr>
              <a:t>Budget</a:t>
            </a:r>
            <a:endParaRPr lang="fr-CH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928997"/>
              </p:ext>
            </p:extLst>
          </p:nvPr>
        </p:nvGraphicFramePr>
        <p:xfrm>
          <a:off x="827587" y="1124743"/>
          <a:ext cx="7516312" cy="1416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8229"/>
                <a:gridCol w="1133049"/>
                <a:gridCol w="715839"/>
                <a:gridCol w="715839"/>
                <a:gridCol w="715839"/>
                <a:gridCol w="715839"/>
                <a:gridCol w="715839"/>
                <a:gridCol w="715839"/>
              </a:tblGrid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Logement</a:t>
                      </a:r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1‘460.00</a:t>
                      </a:r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u="none" strike="noStrike" dirty="0">
                          <a:effectLst/>
                          <a:latin typeface="Calibri" panose="020F0502020204030204" pitchFamily="34" charset="0"/>
                        </a:rPr>
                        <a:t>Vol </a:t>
                      </a:r>
                      <a:r>
                        <a:rPr lang="fr-CH" sz="18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Tulear</a:t>
                      </a:r>
                      <a:r>
                        <a:rPr lang="fr-CH" sz="1800" u="none" strike="noStrike" dirty="0" smtClean="0">
                          <a:effectLst/>
                          <a:latin typeface="Calibri" panose="020F0502020204030204" pitchFamily="34" charset="0"/>
                        </a:rPr>
                        <a:t>-Tana</a:t>
                      </a:r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800" u="none" strike="noStrike" dirty="0">
                          <a:effectLst/>
                          <a:latin typeface="Calibri" panose="020F0502020204030204" pitchFamily="34" charset="0"/>
                        </a:rPr>
                        <a:t>350.00</a:t>
                      </a:r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u="none" strike="noStrike" dirty="0">
                          <a:effectLst/>
                          <a:latin typeface="Calibri" panose="020F0502020204030204" pitchFamily="34" charset="0"/>
                        </a:rPr>
                        <a:t>Vol GE-TANA</a:t>
                      </a:r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800" u="none" strike="noStrike" dirty="0">
                          <a:effectLst/>
                          <a:latin typeface="Calibri" panose="020F0502020204030204" pitchFamily="34" charset="0"/>
                        </a:rPr>
                        <a:t>1'150.00</a:t>
                      </a:r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80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35'520.00</a:t>
                      </a:r>
                      <a:endParaRPr lang="fr-CH" sz="18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800" u="none" strike="noStrike" dirty="0">
                          <a:effectLst/>
                          <a:latin typeface="Calibri" panose="020F0502020204030204" pitchFamily="34" charset="0"/>
                        </a:rPr>
                        <a:t>2'960.00</a:t>
                      </a:r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lang="fr-CH" sz="1800" baseline="0" dirty="0" smtClean="0">
                          <a:latin typeface="Calibri" panose="020F0502020204030204" pitchFamily="34" charset="0"/>
                        </a:rPr>
                        <a:t>  p</a:t>
                      </a:r>
                      <a:r>
                        <a:rPr lang="fr-CH" sz="1800" dirty="0" smtClean="0">
                          <a:latin typeface="Calibri" panose="020F0502020204030204" pitchFamily="34" charset="0"/>
                        </a:rPr>
                        <a:t>ar personne</a:t>
                      </a:r>
                      <a:endParaRPr lang="fr-CH" sz="1800" dirty="0"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 marL="8981" marR="8981" marT="8981" marB="0" anchor="b"/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 marL="8981" marR="8981" marT="8981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81" marR="8981" marT="8981" marB="0" anchor="b"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759154"/>
              </p:ext>
            </p:extLst>
          </p:nvPr>
        </p:nvGraphicFramePr>
        <p:xfrm>
          <a:off x="683568" y="2924944"/>
          <a:ext cx="7776863" cy="19869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3479"/>
                <a:gridCol w="1353479"/>
                <a:gridCol w="2859222"/>
                <a:gridCol w="2210683"/>
              </a:tblGrid>
              <a:tr h="1905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H" sz="1800" u="none" strike="noStrike" dirty="0">
                          <a:effectLst/>
                        </a:rPr>
                        <a:t>Apport activités pensionnaires</a:t>
                      </a:r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800" u="none" strike="noStrike" dirty="0">
                          <a:effectLst/>
                        </a:rPr>
                        <a:t>3'470.30</a:t>
                      </a:r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Dons (</a:t>
                      </a:r>
                      <a:r>
                        <a:rPr lang="en-US" sz="1800" u="none" strike="noStrike" dirty="0" err="1">
                          <a:effectLst/>
                        </a:rPr>
                        <a:t>Carouge</a:t>
                      </a:r>
                      <a:r>
                        <a:rPr lang="en-US" sz="1800" u="none" strike="noStrike" dirty="0">
                          <a:effectLst/>
                        </a:rPr>
                        <a:t>, </a:t>
                      </a:r>
                      <a:r>
                        <a:rPr lang="en-US" sz="1800" u="none" strike="noStrike" dirty="0" err="1">
                          <a:effectLst/>
                        </a:rPr>
                        <a:t>Bardonnex</a:t>
                      </a:r>
                      <a:r>
                        <a:rPr lang="en-US" sz="1800" u="none" strike="noStrike" dirty="0">
                          <a:effectLst/>
                        </a:rPr>
                        <a:t>, </a:t>
                      </a:r>
                      <a:r>
                        <a:rPr lang="en-US" sz="1800" u="none" strike="noStrike" dirty="0" err="1">
                          <a:effectLst/>
                        </a:rPr>
                        <a:t>Meyrin</a:t>
                      </a:r>
                      <a:r>
                        <a:rPr lang="en-US" sz="1800" u="none" strike="noStrike" dirty="0">
                          <a:effectLst/>
                        </a:rPr>
                        <a:t>, </a:t>
                      </a:r>
                      <a:r>
                        <a:rPr lang="en-US" sz="1800" u="none" strike="noStrike" dirty="0" smtClean="0">
                          <a:effectLst/>
                        </a:rPr>
                        <a:t>HUG, </a:t>
                      </a:r>
                      <a:r>
                        <a:rPr lang="en-US" sz="1800" u="none" strike="noStrike" dirty="0" err="1" smtClean="0">
                          <a:effectLst/>
                        </a:rPr>
                        <a:t>Sésame</a:t>
                      </a:r>
                      <a:r>
                        <a:rPr lang="en-US" sz="1800" u="none" strike="noStrike" dirty="0" smtClean="0">
                          <a:effectLst/>
                        </a:rPr>
                        <a:t>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800" u="none" strike="noStrike" dirty="0" smtClean="0">
                          <a:effectLst/>
                        </a:rPr>
                        <a:t>5‘000.00</a:t>
                      </a:r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800" b="1" u="none" strike="noStrike" dirty="0" smtClean="0">
                          <a:effectLst/>
                        </a:rPr>
                        <a:t>8’470.30</a:t>
                      </a:r>
                      <a:endParaRPr lang="fr-CH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CH" sz="1800" u="none" strike="noStrike" dirty="0">
                          <a:effectLst/>
                        </a:rPr>
                        <a:t>Apports propres des participants durant le voyage</a:t>
                      </a:r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800" b="1" u="none" strike="noStrike" dirty="0" smtClean="0">
                          <a:effectLst/>
                        </a:rPr>
                        <a:t>7‘500.00</a:t>
                      </a:r>
                      <a:endParaRPr lang="fr-CH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8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15’970.30</a:t>
                      </a:r>
                      <a:endParaRPr lang="fr-CH" sz="18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H" sz="1800" u="none" strike="noStrike">
                          <a:effectLst/>
                        </a:rPr>
                        <a:t>Reste à trouver</a:t>
                      </a:r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CH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800" b="1" u="none" strike="noStrike" smtClean="0">
                          <a:solidFill>
                            <a:srgbClr val="C00000"/>
                          </a:solidFill>
                          <a:effectLst/>
                        </a:rPr>
                        <a:t>19’549.70</a:t>
                      </a:r>
                      <a:endParaRPr lang="fr-CH" sz="18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06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55576" y="1916832"/>
            <a:ext cx="7776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sz="2800" b="1" dirty="0" smtClean="0">
                <a:solidFill>
                  <a:schemeClr val="accent1">
                    <a:lumMod val="75000"/>
                  </a:schemeClr>
                </a:solidFill>
              </a:rPr>
              <a:t>Merci pour votre écoute et espérons vivement que vous pourrez nous apporter un soutien financier pour nous permettre d’aller jusqu’au bout dans cette aventure.</a:t>
            </a:r>
            <a:endParaRPr lang="fr-CH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39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Orange roug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564</TotalTime>
  <Words>462</Words>
  <Application>Microsoft Office PowerPoint</Application>
  <PresentationFormat>Affichage à l'écran (4:3)</PresentationFormat>
  <Paragraphs>84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Rétrospective</vt:lpstr>
      <vt:lpstr>Projet Ancre-Madagascar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EPI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Ancre-Madagascar</dc:title>
  <dc:creator>BORDIGONI Colette</dc:creator>
  <cp:lastModifiedBy>Colette Bordigoni</cp:lastModifiedBy>
  <cp:revision>37</cp:revision>
  <dcterms:created xsi:type="dcterms:W3CDTF">2014-11-02T16:21:01Z</dcterms:created>
  <dcterms:modified xsi:type="dcterms:W3CDTF">2015-02-09T16:58:45Z</dcterms:modified>
</cp:coreProperties>
</file>